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0" r:id="rId3"/>
    <p:sldId id="261" r:id="rId4"/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281"/>
    <a:srgbClr val="3B97C9"/>
    <a:srgbClr val="007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2"/>
    <p:restoredTop sz="94687"/>
  </p:normalViewPr>
  <p:slideViewPr>
    <p:cSldViewPr snapToGrid="0" snapToObjects="1">
      <p:cViewPr varScale="1">
        <p:scale>
          <a:sx n="143" d="100"/>
          <a:sy n="143" d="100"/>
        </p:scale>
        <p:origin x="20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media/image4.png>
</file>

<file path=ppt/media/image5.png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1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256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49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1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96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63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51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915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90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65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13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BD790-E2B6-3145-A116-B15E21D32DB3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E05492-7104-CC4A-97E6-A74A64001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70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839" y="362583"/>
            <a:ext cx="5977914" cy="560782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Patient Data Use Agreement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497638-33E2-5F41-B936-CBC3E10DD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017" y="1515316"/>
            <a:ext cx="5585759" cy="37089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DBE707-5D30-D948-B3AC-9AB3210731F6}"/>
              </a:ext>
            </a:extLst>
          </p:cNvPr>
          <p:cNvSpPr txBox="1"/>
          <p:nvPr/>
        </p:nvSpPr>
        <p:spPr>
          <a:xfrm>
            <a:off x="180839" y="1425669"/>
            <a:ext cx="606756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 way to give patients access to and control of complete health data that clinicians can trust.</a:t>
            </a:r>
          </a:p>
          <a:p>
            <a:endParaRPr lang="en-US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Not currently possible to </a:t>
            </a:r>
            <a:r>
              <a:rPr lang="en-US" sz="20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share</a:t>
            </a: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 and </a:t>
            </a:r>
            <a:r>
              <a:rPr lang="en-US" sz="20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aggregate data </a:t>
            </a: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across disparate health systems and locations, to patient and learning health system detriment</a:t>
            </a:r>
          </a:p>
          <a:p>
            <a:pPr lvl="1"/>
            <a:endParaRPr lang="en-US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Patients </a:t>
            </a:r>
            <a:r>
              <a:rPr lang="en-US" sz="20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don’t have access </a:t>
            </a: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to all of their heath data when they need it, limiting self-management of health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0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Providers may not be able to </a:t>
            </a:r>
            <a:r>
              <a:rPr lang="en-US" sz="20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obtain or trust data provided by patient</a:t>
            </a: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, which may lead to suboptimal coordination and outcomes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C1BBCE-0A9F-E64B-B400-AD85D5EB094E}"/>
              </a:ext>
            </a:extLst>
          </p:cNvPr>
          <p:cNvSpPr txBox="1"/>
          <p:nvPr/>
        </p:nvSpPr>
        <p:spPr>
          <a:xfrm>
            <a:off x="180839" y="1145984"/>
            <a:ext cx="1313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NEEDED: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166349-43F4-1B43-A13B-0AB3353642E0}"/>
              </a:ext>
            </a:extLst>
          </p:cNvPr>
          <p:cNvSpPr txBox="1"/>
          <p:nvPr/>
        </p:nvSpPr>
        <p:spPr>
          <a:xfrm>
            <a:off x="180839" y="5836735"/>
            <a:ext cx="1602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SOLUTION: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BD1D2A-2651-8F4F-A2DF-2DD08437510C}"/>
              </a:ext>
            </a:extLst>
          </p:cNvPr>
          <p:cNvSpPr txBox="1"/>
          <p:nvPr/>
        </p:nvSpPr>
        <p:spPr>
          <a:xfrm>
            <a:off x="1783009" y="5798782"/>
            <a:ext cx="7783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A </a:t>
            </a:r>
            <a:r>
              <a:rPr lang="en-US" sz="2000" b="1" dirty="0">
                <a:latin typeface="Arial Narrow" panose="020B0604020202020204" pitchFamily="34" charset="0"/>
                <a:cs typeface="Arial Narrow" panose="020B0604020202020204" pitchFamily="34" charset="0"/>
              </a:rPr>
              <a:t>data use agreement </a:t>
            </a:r>
            <a:r>
              <a:rPr lang="en-US" sz="2000" dirty="0">
                <a:latin typeface="Arial Narrow" panose="020B0604020202020204" pitchFamily="34" charset="0"/>
                <a:cs typeface="Arial Narrow" panose="020B0604020202020204" pitchFamily="34" charset="0"/>
              </a:rPr>
              <a:t>with a third party entity acting as the health data manager.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03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6E4B2B-D586-E94F-AA02-34CD3D71AF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942" y="1180177"/>
            <a:ext cx="7145069" cy="49247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Health Data Managers can be: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Healthcare providers 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Healthcare payers/insurers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Third-party, non-provider entities</a:t>
            </a:r>
          </a:p>
          <a:p>
            <a:pPr lvl="1"/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Patient health data (Longitudinal Health Data/LHD):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Kept separately from any other medical record and is under full control of patient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Through health data manager, patient can share some, all, or none of LHD</a:t>
            </a:r>
          </a:p>
          <a:p>
            <a:pPr lvl="1"/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Automatically Updated with Patient Encounter Data Receipt 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background process</a:t>
            </a:r>
          </a:p>
          <a:p>
            <a:pPr lvl="1"/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No change to provider legal medical record requirements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82D921C-8DCE-9A4A-BBE4-94795EF7784C}"/>
              </a:ext>
            </a:extLst>
          </p:cNvPr>
          <p:cNvSpPr txBox="1">
            <a:spLocks/>
          </p:cNvSpPr>
          <p:nvPr/>
        </p:nvSpPr>
        <p:spPr>
          <a:xfrm>
            <a:off x="180838" y="416373"/>
            <a:ext cx="8891443" cy="560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Patient Data Use Agreement: </a:t>
            </a:r>
            <a:r>
              <a:rPr lang="en-US" dirty="0">
                <a:solidFill>
                  <a:srgbClr val="FF7281"/>
                </a:solidFill>
                <a:latin typeface="Impact" panose="020B0806030902050204" pitchFamily="34" charset="0"/>
              </a:rPr>
              <a:t>Details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68732F2-CEC4-8D40-92A8-18BCED7B2336}"/>
              </a:ext>
            </a:extLst>
          </p:cNvPr>
          <p:cNvGrpSpPr/>
          <p:nvPr/>
        </p:nvGrpSpPr>
        <p:grpSpPr>
          <a:xfrm>
            <a:off x="7942828" y="2082032"/>
            <a:ext cx="3648434" cy="3121076"/>
            <a:chOff x="7494593" y="1953326"/>
            <a:chExt cx="3648434" cy="312107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64176DD-B7BD-FE41-A4BB-C958C8ED9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25017" y="2715714"/>
              <a:ext cx="1012234" cy="1012234"/>
            </a:xfrm>
            <a:prstGeom prst="rect">
              <a:avLst/>
            </a:prstGeom>
          </p:spPr>
        </p:pic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9832116-AE34-F745-83AE-BA95CE7A0DB7}"/>
                </a:ext>
              </a:extLst>
            </p:cNvPr>
            <p:cNvSpPr/>
            <p:nvPr/>
          </p:nvSpPr>
          <p:spPr>
            <a:xfrm>
              <a:off x="8023410" y="1953326"/>
              <a:ext cx="2590800" cy="2590800"/>
            </a:xfrm>
            <a:prstGeom prst="ellipse">
              <a:avLst/>
            </a:prstGeom>
            <a:noFill/>
            <a:ln w="57150">
              <a:solidFill>
                <a:srgbClr val="0072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CC81C0D-A89C-8445-A32A-9A0225FCB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94593" y="2278566"/>
              <a:ext cx="1057634" cy="1077281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A062322-6063-6542-87A6-2BDCA3DB7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00813" y="2262636"/>
              <a:ext cx="942214" cy="1093211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6DFA25D-A8A7-8748-92B8-C4A1B04DEE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604425" y="4141241"/>
              <a:ext cx="1451161" cy="9331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459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D929F74-3D10-7246-8F73-1EC929E884F6}"/>
              </a:ext>
            </a:extLst>
          </p:cNvPr>
          <p:cNvSpPr txBox="1">
            <a:spLocks/>
          </p:cNvSpPr>
          <p:nvPr/>
        </p:nvSpPr>
        <p:spPr>
          <a:xfrm>
            <a:off x="180838" y="416373"/>
            <a:ext cx="8891443" cy="560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Patient Data Use Agreement: </a:t>
            </a:r>
            <a:r>
              <a:rPr lang="en-US" dirty="0">
                <a:solidFill>
                  <a:srgbClr val="FF7281"/>
                </a:solidFill>
                <a:latin typeface="Impact" panose="020B0806030902050204" pitchFamily="34" charset="0"/>
              </a:rPr>
              <a:t>Impacts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5374BA-AA7A-EF46-A48D-66F8A842A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58" t="4004" r="8823" b="12648"/>
          <a:stretch/>
        </p:blipFill>
        <p:spPr>
          <a:xfrm>
            <a:off x="6947647" y="1748118"/>
            <a:ext cx="5065059" cy="363070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838" y="1035494"/>
            <a:ext cx="7071609" cy="492201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PATIENTS: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Access to a complete, longitudinal health record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Ability to incorporate patient-generated health data and patient-reported outcomes data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Ability to exert control over and share personal health data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Optimization of self-management</a:t>
            </a:r>
          </a:p>
          <a:p>
            <a:pPr lvl="1"/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PROVIDERS: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More complete and reliable data gives a fuller picture of patient, improving diagnosis and treatments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Reduced burden due to automatic update process (fewer record requests)</a:t>
            </a:r>
          </a:p>
          <a:p>
            <a:pPr lvl="1"/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F7281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HEALTH SYSTEM: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Better care coordination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Big data analytics and improved AI/machine learning to support better personalized medicine and precision public health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Engaged patient population </a:t>
            </a:r>
          </a:p>
          <a:p>
            <a:pPr lvl="1"/>
            <a:r>
              <a:rPr lang="en-US" sz="1800" dirty="0">
                <a:latin typeface="Arial Narrow" panose="020B0604020202020204" pitchFamily="34" charset="0"/>
                <a:cs typeface="Arial Narrow" panose="020B0604020202020204" pitchFamily="34" charset="0"/>
              </a:rPr>
              <a:t>Advances the triple aim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latin typeface="Arial Narrow" panose="020B0604020202020204" pitchFamily="34" charset="0"/>
              <a:cs typeface="Arial Narro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0887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CBE3FE-DF8E-FA4F-AEEB-6CD93A7AF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363" y="179293"/>
            <a:ext cx="10848178" cy="659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73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1463</TotalTime>
  <Words>284</Words>
  <Application>Microsoft Macintosh PowerPoint</Application>
  <PresentationFormat>Widescreen</PresentationFormat>
  <Paragraphs>41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Arial Black</vt:lpstr>
      <vt:lpstr>Arial Narrow</vt:lpstr>
      <vt:lpstr>Calibri</vt:lpstr>
      <vt:lpstr>Calibri Light</vt:lpstr>
      <vt:lpstr>Impact</vt:lpstr>
      <vt:lpstr>Office Theme</vt:lpstr>
      <vt:lpstr>Patient Data Use Agreement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Pathway to Patient Data Ownership and Better Health</dc:title>
  <dc:creator>Mikk, Kathy</dc:creator>
  <cp:lastModifiedBy>Brown, Noranda E</cp:lastModifiedBy>
  <cp:revision>36</cp:revision>
  <dcterms:created xsi:type="dcterms:W3CDTF">2017-11-06T17:18:18Z</dcterms:created>
  <dcterms:modified xsi:type="dcterms:W3CDTF">2018-03-20T22:16:44Z</dcterms:modified>
</cp:coreProperties>
</file>

<file path=docProps/thumbnail.jpeg>
</file>